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4"/>
    <p:sldId id="257" r:id="rId3"/>
    <p:sldId id="258" r:id="rId2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35" d="100"/>
          <a:sy n="135" d="100"/>
        </p:scale>
        <p:origin x="325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2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naver.com" TargetMode="External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6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gif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4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5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6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아는 만큼 쓰는 ChatGPT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  <a:p>
            <a:pPr lvl="6"/>
            <a:r>
              <a:rPr/>
              <a:t>왕도(Royal road)가 없다!</a:t>
            </a:r>
          </a:p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/>
            <a:r>
              <a:rPr/>
              <a:t>시간이 가장 많이 투입되는 일 찾기</a:t>
            </a:r>
          </a:p>
          <a:p>
            <a:pPr/>
            <a:r>
              <a:rPr/>
              <a:t>개선하고 싶은 나의 핵심 역량</a:t>
            </a:r>
          </a:p>
          <a:p>
            <a:pPr/>
            <a:r>
              <a:rPr/>
              <a:t>하고싶은데 못해본 것 찾기</a:t>
            </a:r>
          </a:p>
          <a:p>
            <a:pPr/>
            <a:r>
              <a:rPr/>
              <a:t>시간이 더 많이 있으면 해보고 싶은 것</a:t>
            </a:r>
          </a:p>
          <a:p>
            <a:pPr lvl="6"/>
            <a:r>
              <a:rPr/>
              <a:t>현재의 AI란 즉, 사람이 간단히 할 수 있는 일을 사람보다 훨씬 빠르게 할 수 있는 도구이므로, 이를 초점삼아 내 업무에 어떻게 적용할지 고민해볼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61924"/>
            <a:ext cx="7982129" cy="46882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환각 현상</a:t>
            </a:r>
          </a:p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 lvl="6"/>
            <a:r>
              <a:rPr/>
              <a:t>대형언어모델(LLM)은 확률적 정보에 따라 방대한 훈련 데이터에서 관찰한 언어 형식의 시퀀스를 우연히 꿰맞추는 시스템이다. 의미를 되새길 필요없는 확률론적 앵무새(Stochastic Parrots)다. - 에밀리 M. 벤더, 언어학자</a:t>
            </a:r>
          </a:p>
          <a:p>
            <a:pPr lvl="8"/>
            <a:r>
              <a:rPr/>
              <a:t>질문이 잘못됨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챗봇의 기억력</a:t>
            </a:r>
          </a:p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 lvl="8"/>
            <a:r>
              <a:rPr/>
              <a:t>맥락에 대한 컨트롤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 u="sng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AI 윤리</a:t>
            </a:r>
          </a:p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인공지능 (Artificial Inteligence)의 두 갈래</a:t>
            </a:r>
          </a:p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>
                <a:solidFill>
                  <a:schemeClr val="accent3"/>
                </a:solidFill>
              </a:rPr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알고리즘과 신경망의 대결</a:t>
            </a:r>
          </a:p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AI에 대해 상반된 두 가지 입장</a:t>
            </a:r>
          </a:p>
          <a:p>
            <a:pPr lvl="1"/>
            <a:r>
              <a:rPr/>
              <a:t>AI는 위험하며 투명하게 공개되고 통제되어야 함 (허사비스, 머스크)</a:t>
            </a:r>
          </a:p>
          <a:p>
            <a:pPr lvl="1"/>
            <a:r>
              <a:rPr/>
              <a:t>AI는 인류의 발전을 가져올 중요한 파트너 (페이지)</a:t>
            </a:r>
          </a:p>
          <a:p>
            <a:pPr/>
            <a:r>
              <a:rPr/>
              <a:t>일론 머스크, AI 발전을 감시하기 위해 딥마인드 지분 구입</a:t>
            </a:r>
          </a:p>
          <a:p>
            <a:pPr lvl="8"/>
            <a:r>
              <a:rPr/>
              <a:t>딥마인드 구글에 인수</a:t>
            </a:r>
          </a:p>
          <a:p>
            <a:pPr/>
            <a:r>
              <a:rPr/>
              <a:t>머스크 반발</a:t>
            </a:r>
          </a:p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053483"/>
            <a:ext cx="3500746" cy="15050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머스크 오픈AI 설립</a:t>
            </a:r>
          </a:p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 lvl="8"/>
            <a:r>
              <a:rPr/>
              <a:t>오픈AI의 대성공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인공 일반지능 (AGI)</a:t>
            </a:r>
          </a:p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AI 3대천왕</a:t>
            </a:r>
          </a:p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AI와 인간의 가치</a:t>
            </a:r>
          </a:p>
          <a:p>
            <a:pPr lvl="6"/>
            <a:r>
              <a:rPr/>
              <a:t>AI를 통해 노동에서 해방된 후 인간은 어떻게 될 것인가</a:t>
            </a:r>
          </a:p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>
                <a:solidFill>
                  <a:schemeClr val="accent3"/>
                </a:solidFill>
              </a:rPr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r>
              <a:rPr/>
              <a:t>AI 전쟁에서 승리하기 위한 키는 무엇일까?</a:t>
            </a:r>
          </a:p>
          <a:p>
            <a:pPr lvl="8"/>
            <a:r>
              <a:rPr/>
              <a:t>하드웨어 vs 소프트웨어?</a:t>
            </a:r>
          </a:p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Data 보유</a:t>
            </a:r>
          </a:p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GPT-4o</a:t>
            </a:r>
          </a:p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im-a-good-gpt2-chatbot</a:t>
            </a:r>
            <a:r>
              <a:rPr/>
              <a:t>과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725247"/>
            <a:ext cx="7982129" cy="41615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대규모 언어모델 경쟁심화</a:t>
            </a:r>
          </a:p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새로운 전장, AI 에이전트</a:t>
            </a:r>
          </a:p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 u="sng"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배문형</a:t>
            </a:r>
          </a:p>
          <a:p>
            <a:pPr lvl="1"/>
            <a:r>
              <a:rPr/>
              <a:t>인하대학교 영어영문학/문화콘텐츠학 학사</a:t>
            </a:r>
          </a:p>
          <a:p>
            <a:pPr lvl="1"/>
            <a:r>
              <a:rPr/>
              <a:t>8년차 서비스 기획/프로덕트 오너</a:t>
            </a:r>
          </a:p>
          <a:p>
            <a:pPr lvl="8"/>
            <a:r>
              <a:rPr/>
              <a:t>이력</a:t>
            </a:r>
          </a:p>
          <a:p>
            <a:pPr/>
            <a:r>
              <a:rPr/>
              <a:t>'16 ~ '18 : 엘루오씨앤씨</a:t>
            </a:r>
          </a:p>
          <a:p>
            <a:pPr/>
            <a:r>
              <a:rPr/>
              <a:t>'18 ~ '19 : 에어코드</a:t>
            </a:r>
          </a:p>
          <a:p>
            <a:pPr/>
            <a:r>
              <a:rPr/>
              <a:t>'19 ~ '21 : Fitogether</a:t>
            </a:r>
          </a:p>
          <a:p>
            <a:pPr/>
            <a:r>
              <a:rPr/>
              <a:t>'22 ~ '23 : 레피카</a:t>
            </a:r>
          </a:p>
          <a:p>
            <a:pPr/>
            <a:r>
              <a:rPr/>
              <a:t>'23 동북권 ICT 이노베이션 스퀘어 강의</a:t>
            </a:r>
          </a:p>
          <a:p>
            <a:pPr/>
            <a:r>
              <a:rPr/>
              <a:t>'23 한양대학교 노코드 엔지니어링</a:t>
            </a:r>
          </a:p>
          <a:p>
            <a:pPr/>
            <a:r>
              <a:rPr/>
              <a:t>'24 알파코 서비스기획 강의</a:t>
            </a:r>
          </a:p>
        </p:txBody>
      </p:sp>
      <p:pic>
        <p:nvPicPr>
          <p:cNvPr id="4" name="Picture 3" descr="57460fdf0c00e161901a1359ea5ba6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GPT-4 o1</a:t>
            </a:r>
          </a:p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62" y="1337388"/>
            <a:ext cx="69029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딥시크(Deepseek) 충격</a:t>
            </a:r>
          </a:p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 u="sng"/>
              <a:t>H800</a:t>
            </a:r>
            <a:r>
              <a:rPr/>
              <a:t> 칩을 사용해 훈련, 추론에는 화웨이 </a:t>
            </a:r>
            <a:r>
              <a:rPr i="1" u="sng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/>
            <a:r>
              <a:rPr/>
              <a:t>MoE(Mixture of Experts) 기법과 강화학습 위주의 학습 방식으로 저비용 고효율 달성</a:t>
            </a:r>
          </a:p>
          <a:p>
            <a:pPr lvl="7"/>
            <a:r>
              <a:rPr/>
              <a:t>OpenAI o3 / o3 mini 출시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39770"/>
            <a:ext cx="7982129" cy="47325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간단한 의견 물어보기</a:t>
            </a:r>
          </a:p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/>
            <a:r>
              <a:rPr/>
              <a:t>"아인슈타인의 상대성 이론에 대해 초등학생도 이해할 수 있도록 쉽게 설명해줘."</a:t>
            </a:r>
          </a:p>
          <a:p>
            <a:pPr/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맥락을 유지한 채 계속 질문하기</a:t>
            </a:r>
          </a:p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/>
            <a:r>
              <a:rPr/>
              <a:t>"그게 당시의 과학계에 어떻게 받아들여졌고 어떤 시사점을 가져왔어?"</a:t>
            </a:r>
          </a:p>
          <a:p>
            <a:pPr/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회신하기</a:t>
            </a:r>
          </a:p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계속 생성하기</a:t>
            </a:r>
          </a:p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답변 재생성하기</a:t>
            </a:r>
          </a:p>
          <a:p>
            <a:pPr/>
            <a:r>
              <a:rPr/>
              <a:t>ChatGPT는 일종의 창의성(Creativeness)을 가지고 있는데, </a:t>
            </a:r>
            <a:r>
              <a:rPr i="1" u="sng"/>
              <a:t>Top-P</a:t>
            </a:r>
            <a:r>
              <a:rPr/>
              <a:t>, </a:t>
            </a:r>
            <a:r>
              <a:rPr i="1" u="sng"/>
              <a:t>Temperature</a:t>
            </a:r>
            <a:r>
              <a:rPr/>
              <a:t>, </a:t>
            </a:r>
            <a:r>
              <a:rPr i="1" u="sng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OpenAI 가 발표한 </a:t>
            </a:r>
            <a:r>
              <a:rPr i="1" u="sng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 lvl="8"/>
            <a:r>
              <a:rPr/>
              <a:t>생성형 AI (Generative AI)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>
                <a:solidFill>
                  <a:schemeClr val="accent3"/>
                </a:solidFill>
              </a:rPr>
              <a:t>작은 조각으로 나누어서</a:t>
            </a:r>
            <a:r>
              <a:rPr/>
              <a:t> 가지고 있는 거대한 레고블럭 박스와 같다.</a:t>
            </a:r>
          </a:p>
          <a:p>
            <a:pPr lvl="6"/>
            <a:r>
              <a:rPr/>
              <a:t>이것은 </a:t>
            </a:r>
            <a:r>
              <a:rPr b="1">
                <a:solidFill>
                  <a:schemeClr val="accent3"/>
                </a:solidFill>
              </a:rPr>
              <a:t>인용</a:t>
            </a:r>
            <a:r>
              <a:rPr/>
              <a:t>입니다.</a:t>
            </a:r>
          </a:p>
          <a:p>
            <a:pPr lvl="6"/>
            <a:r>
              <a:rPr/>
              <a:t>이것은 그 다음줄 인용입니다.</a:t>
            </a:r>
          </a:p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 u="sng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 u="sng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 lvl="8"/>
            <a:r>
              <a:rPr/>
              <a:t>미래의 유망직종?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프롬프팅을 잘하는 것은 </a:t>
            </a:r>
            <a:r>
              <a:rPr b="1">
                <a:solidFill>
                  <a:schemeClr val="accent3"/>
                </a:solidFill>
              </a:rPr>
              <a:t>대화를 잘하는 것</a:t>
            </a:r>
            <a:r>
              <a:rPr/>
              <a:t>에 가깝다.</a:t>
            </a:r>
          </a:p>
          <a:p>
            <a:pPr lvl="8"/>
            <a:r>
              <a:rPr/>
              <a:t>대화를 잘 한다. 라는 것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 u="sng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프롬프트의 필수 요소들</a:t>
            </a:r>
          </a:p>
          <a:p>
            <a:pPr/>
            <a:r>
              <a:rPr i="1" u="sng"/>
              <a:t>Task</a:t>
            </a:r>
            <a:r>
              <a:rPr/>
              <a:t> 무엇을 해야하는지</a:t>
            </a:r>
          </a:p>
          <a:p>
            <a:pPr/>
            <a:r>
              <a:rPr i="1" u="sng"/>
              <a:t>Context</a:t>
            </a:r>
            <a:r>
              <a:rPr/>
              <a:t> 어떤 상황인지</a:t>
            </a:r>
          </a:p>
          <a:p>
            <a:pPr/>
            <a:r>
              <a:rPr i="1" u="sng"/>
              <a:t>Persona</a:t>
            </a:r>
            <a:r>
              <a:rPr/>
              <a:t> 어떤 역할이 되어야 하는지</a:t>
            </a:r>
          </a:p>
          <a:p>
            <a:pPr/>
            <a:r>
              <a:rPr i="1" u="sng"/>
              <a:t>Example</a:t>
            </a:r>
            <a:r>
              <a:rPr/>
              <a:t> 예시로는 어떤 것이 있는지</a:t>
            </a:r>
          </a:p>
          <a:p>
            <a:pPr/>
            <a:r>
              <a:rPr i="1" u="sng"/>
              <a:t>Format</a:t>
            </a:r>
            <a:r>
              <a:rPr/>
              <a:t> 어떤 형태로 작성해야 하는지</a:t>
            </a:r>
          </a:p>
          <a:p>
            <a:pPr/>
            <a:r>
              <a:rPr i="1" u="sng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7"/>
            <a:r>
              <a:rPr/>
              <a:t>Before</a:t>
            </a:r>
          </a:p>
          <a:p>
            <a:pPr lvl="6"/>
            <a:r>
              <a:rPr/>
              <a:t>"LK-99의 실패를 보고하는 보고서를 작성해줘"</a:t>
            </a:r>
          </a:p>
          <a:p>
            <a:pPr lvl="7"/>
            <a:r>
              <a:rPr/>
              <a:t>After</a:t>
            </a:r>
          </a:p>
          <a:p>
            <a:pPr lvl="6"/>
            <a:r>
              <a:rPr/>
              <a:t>"상온 상압 초전도 물질 LK-99의 개발 실패를 보고하는 보고서를 작성해줘. 너는 세계 최첨단 수준의 연구를 진행하는 연구소의 가장 유능한 시니어 연구원으로서 LK-99의 실패에 대한 보고서를 작성해줘야해. LK-99는 실패했지만 우리 연구소에 지원되는 자금에 영향은 없어야 하므로 앞으로의 연구를 계속해야 한다는 뉘앙스를 띠어야해. 물론 그러한 의도는 숨겨야 하고. 예를 들면 다음 번 연구에서는 어떤 물질을 더 첨가해서 초전도성을 띠도록 유도할 수 있을지도 모른다는 예측을 추가해서 설득력을 높일 수 있어. 답변은 요약, 도입, 배경, 실패의 원인, 기술적 필요사항, 앞으로의 로드맵, 결론 등의 항목을 중심으로 전문용어를 섞어 전문가처럼 보이도록 설명해주면 좋겠어."</a:t>
            </a:r>
          </a:p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스무고개형으로 질문하기</a:t>
            </a:r>
          </a:p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  <a:p>
            <a:pPr lvl="6"/>
            <a:r>
              <a:rPr/>
              <a:t>GPT는 점보 상품이 바이럴 마케팅용이라는 것을 모를 가능성이 높다.</a:t>
            </a:r>
          </a:p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25423"/>
            <a:ext cx="7982129" cy="456121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'가스라이팅'</a:t>
            </a:r>
          </a:p>
          <a:p>
            <a:pPr marL="0" indent="0"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 u="sng"/>
              <a:t>협박하기, 도발하기, 강조하기, 애원하기, 보상하기/벌하기</a:t>
            </a:r>
          </a:p>
          <a:p>
            <a:pPr lvl="6"/>
            <a:r>
              <a:rPr/>
              <a:t>'딥시크는 할 수 있던데? ㅋ'</a:t>
            </a:r>
          </a:p>
          <a:p>
            <a:pPr/>
            <a:r>
              <a:rPr/>
              <a:t>그러나 </a:t>
            </a:r>
            <a:r>
              <a:rPr b="1">
                <a:solidFill>
                  <a:schemeClr val="accent3"/>
                </a:solidFill>
              </a:rPr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few-shot</a:t>
            </a:r>
          </a:p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chain-of-thought</a:t>
            </a:r>
          </a:p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 u="sng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72039"/>
            <a:ext cx="7982129" cy="446798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'해줘'</a:t>
            </a:r>
          </a:p>
          <a:p>
            <a:pPr marL="0" indent="0"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/>
            <a:r>
              <a:rPr/>
              <a:t>점보 고향만두 출시</a:t>
            </a:r>
          </a:p>
          <a:p>
            <a:pPr/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대규모 언어모델 (Large Language Models, LLM)</a:t>
            </a:r>
          </a:p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lvl="8"/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lvl="8"/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＃ 제목</a:t>
            </a:r>
            <a:br/>
            <a:r>
              <a:t>＃＃ 제목 2</a:t>
            </a:r>
            <a:br/>
            <a:r>
              <a:t>＃＃＃ 제목 3</a:t>
            </a:r>
            <a:br/>
          </a:p>
          <a:p>
            <a:pPr lvl="5"/>
            <a:r>
              <a:t>markdown</a:t>
            </a:r>
            <a:br/>
            <a:br/>
            <a:r>
              <a:t>**굵게**</a:t>
            </a:r>
            <a:br/>
            <a:r>
              <a:t>*이탤릭*</a:t>
            </a:r>
            <a:br/>
            <a:r>
              <a:t>~~취소선~~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&gt; 인용</a:t>
            </a:r>
            <a:br/>
          </a:p>
          <a:p>
            <a:pPr lvl="5"/>
            <a:r>
              <a:t>markdown</a:t>
            </a:r>
            <a:br/>
            <a:br/>
            <a:r>
              <a:t>- 순서 없는 리스트 항목</a:t>
            </a:r>
            <a:br/>
            <a:r>
              <a:t>- 순서 없는 리스트 항목</a:t>
            </a:r>
            <a:br/>
            <a:br/>
            <a:r>
              <a:t>1. 순서 있는 리스트 항목</a:t>
            </a:r>
            <a:br/>
            <a:r>
              <a:t>2. 순서 있는 리스트 항목</a:t>
            </a:r>
            <a:b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```</a:t>
            </a:r>
            <a:br/>
            <a:r>
              <a:t>코드 블록</a:t>
            </a:r>
            <a:br/>
            <a:r>
              <a:t>```</a:t>
            </a:r>
            <a:br/>
          </a:p>
          <a:p>
            <a:pPr lvl="5"/>
            <a:r>
              <a:t>markdown</a:t>
            </a:r>
            <a:br/>
            <a:br/>
            <a:r>
              <a:t>[링크 텍스트](URL)</a:t>
            </a:r>
            <a:br/>
          </a:p>
          <a:p>
            <a:pPr lvl="5"/>
            <a:r>
              <a:t>markdown</a:t>
            </a:r>
            <a:br/>
            <a:br/>
            <a:r>
              <a:t>![대체 텍스트](URL)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ㅡㅡㅡ</a:t>
            </a:r>
            <a:br/>
          </a:p>
          <a:p>
            <a:pPr lvl="5"/>
            <a:r>
              <a:t>markdown</a:t>
            </a:r>
            <a:br/>
            <a:br/>
            <a:r>
              <a:t>| 헤더1 | 헤더2 |</a:t>
            </a:r>
            <a:br/>
            <a:r>
              <a:t>|------|------|</a:t>
            </a:r>
            <a:br/>
            <a:r>
              <a:t>| 셀1   | 셀2   |</a:t>
            </a:r>
            <a:br/>
          </a:p>
          <a:p>
            <a:pPr lvl="5"/>
            <a:r>
              <a:t>markdown</a:t>
            </a:r>
            <a:br/>
            <a:br/>
            <a:r>
              <a:t>- [x] 완료 항목</a:t>
            </a:r>
            <a:br/>
            <a:r>
              <a:t>- [ ] 미완료 항목</a:t>
            </a:r>
            <a:b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>
                <a:solidFill>
                  <a:schemeClr val="accent3"/>
                </a:solidFill>
              </a:rPr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>
                <a:solidFill>
                  <a:schemeClr val="accent3"/>
                </a:solidFill>
              </a:rPr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>
                <a:solidFill>
                  <a:schemeClr val="accent3"/>
                </a:solidFill>
              </a:rPr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  <a:p>
            <a:pPr lvl="6"/>
            <a:r>
              <a:rPr/>
              <a:t>GPT등의 언어모델은 스스로는 다이어그램을 그리지 못하지만 mermaid.js 문법의 코드를 작성할 수 있다!</a:t>
            </a:r>
          </a:p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521820"/>
            <a:ext cx="7982129" cy="456842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Custom Instruction</a:t>
            </a:r>
          </a:p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 lvl="8"/>
            <a:r>
              <a:rPr/>
              <a:t>Memory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 u="sng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090128"/>
            <a:ext cx="7982129" cy="343180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 u="sng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 lvl="8"/>
            <a:r>
              <a:rPr/>
              <a:t>제작하기</a:t>
            </a:r>
          </a:p>
          <a:p>
            <a:pPr/>
            <a:r>
              <a:rPr/>
              <a:t>GPT 탐색 -&gt; 만들기 메뉴로 진입하여 GPTs 제작 시작</a:t>
            </a:r>
          </a:p>
          <a:p>
            <a:pPr/>
            <a:r>
              <a:rPr/>
              <a:t>왼쪽의 화면에서 이 GPTs의 역할을 채팅의 형식으로 알려주면 지시사항을 정리하여 </a:t>
            </a:r>
            <a:r>
              <a:rPr i="1" u="sng"/>
              <a:t>구성</a:t>
            </a:r>
            <a:r>
              <a:rPr/>
              <a:t> 탭에 알아서 정리함</a:t>
            </a:r>
          </a:p>
          <a:p>
            <a:pPr/>
            <a:r>
              <a:rPr/>
              <a:t>지시사항 -&gt; 챗봇 이름 설정 -&gt; 프로필 아이콘 설정의 단계로 수행</a:t>
            </a:r>
          </a:p>
          <a:p>
            <a:pPr/>
            <a:r>
              <a:rPr/>
              <a:t>이후 오른쪽의 화면에서 이 챗봇을 테스트하고,</a:t>
            </a:r>
          </a:p>
          <a:p>
            <a:pPr/>
            <a:r>
              <a:rPr/>
              <a:t>수정 사항을 다시 왼쪽의 채팅에서 지시하면 알아서 업데이트함</a:t>
            </a:r>
          </a:p>
          <a:p>
            <a:pPr/>
            <a:r>
              <a:rPr i="1" u="sng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 lvl="8"/>
            <a:r>
              <a:rPr/>
              <a:t>지식(Knowledge)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 lvl="8"/>
            <a:r>
              <a:rPr/>
              <a:t>기능(Capabilities)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72" y="1337388"/>
            <a:ext cx="487876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작업(Actions)</a:t>
            </a:r>
          </a:p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 lvl="7"/>
            <a:r>
              <a:rPr/>
              <a:t>OpenAPI 스키마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27" y="1337388"/>
            <a:ext cx="50062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멀티 모달</a:t>
            </a:r>
          </a:p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  <a:p>
            <a:pPr lvl="6"/>
            <a:r>
              <a:rPr/>
              <a:t>이는 단순히 텍스트, 이미지, 오디오를 따로 처리한다는 의미가 아니며 텍스트를 이미지로, 이미지를 텍스트로, 텍스트를 음악으로 상호 변환하며 서로 어떤 의미와 관계를 갖는지를 아는 것</a:t>
            </a:r>
          </a:p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/>
            <a:r>
              <a:rPr/>
              <a:t>다소 억지스럽더라도 불합리하거나 억울하거나 불행한 상황에서 긍정적인 포인트를 발견할 것</a:t>
            </a:r>
          </a:p>
          <a:p>
            <a:pPr/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97" y="1337388"/>
            <a:ext cx="766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 lvl="6"/>
            <a:r>
              <a:rPr/>
              <a:t>PPT 작성은 Python 코드로 하기 때문에 실망스러운 것이 사실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16" y="1337388"/>
            <a:ext cx="62609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샘플 데이터 만들어주기</a:t>
            </a:r>
          </a:p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수식 대신 만들어주기</a:t>
            </a:r>
          </a:p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  <a:p>
            <a:pPr lvl="6"/>
            <a:r>
              <a:rPr/>
              <a:t>기본적으로 수식과 함수의 동작을 이해해야 정확하게 설명할 수 있다. 만약 어렵다면 스크린샷을 첨부하고 상황과 목적을 침착하게 설명해볼 수 있다</a:t>
            </a:r>
          </a:p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 lvl="8"/>
            <a:r>
              <a:rPr/>
              <a:t>RAG (Retrieval-Augmented Generation)</a:t>
            </a:r>
          </a:p>
          <a:p>
            <a:pPr/>
            <a:r>
              <a:rPr/>
              <a:t>범용으로 제작된 LLM에 특정 목적의 데이터를 첨부하여 정확하고 전문성 있는 답변을 생성하는 기술</a:t>
            </a:r>
          </a:p>
          <a:p>
            <a:pPr/>
            <a:r>
              <a:rPr/>
              <a:t>환각 현상을 줄이는 테크닉 중 하나</a:t>
            </a:r>
          </a:p>
        </p:txBody>
      </p:sp>
      <p:pic>
        <p:nvPicPr>
          <p:cNvPr id="5" name="Picture 4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12713"/>
            <a:ext cx="3500746" cy="218663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기존 데이터와 연관된 데이터 생성하기</a:t>
            </a:r>
          </a:p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사용하기</a:t>
            </a:r>
          </a:p>
          <a:p>
            <a:pPr lvl="5"/>
            <a:r>
              <a:t>ruby</a:t>
            </a:r>
            <a:br/>
            <a:br/>
            <a:r>
              <a:t>GPT(프롬프트, [참조데이터], [온도])</a:t>
            </a:r>
            <a:br/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알맞은 해시태그 달기</a:t>
            </a:r>
          </a:p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반복하기</a:t>
            </a:r>
          </a:p>
          <a:p>
            <a:pPr lvl="6"/>
            <a:r>
              <a:rPr/>
              <a:t>채우기를 사용해서 GPT() 함수를 반복할 경우 그 수만큼 API 호출이 이뤄지니 주의</a:t>
            </a:r>
          </a:p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내용 분류하기</a:t>
            </a:r>
          </a:p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 lvl="5"/>
            <a:r>
              <a:t>ruby</a:t>
            </a:r>
            <a:br/>
            <a:br/>
            <a:r>
              <a:t>GPT_LIST("프롬프트", [참조값], [온도])</a:t>
            </a:r>
            <a:br/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패턴 파악해서 채우기</a:t>
            </a:r>
          </a:p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 lvl="5"/>
            <a:r>
              <a:t>ruby</a:t>
            </a:r>
            <a:br/>
            <a:br/>
            <a:r>
              <a:t>GPT_FILL(패턴 범위, 입력 범위, [온도])</a:t>
            </a:r>
            <a:br/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/>
            <a:r>
              <a:rPr/>
              <a:t>설정(Settings) - API Keys로 이동</a:t>
            </a:r>
          </a:p>
          <a:p>
            <a:pPr/>
            <a:r>
              <a:rPr/>
              <a:t>Create new secret key</a:t>
            </a:r>
          </a:p>
          <a:p>
            <a:pPr/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15" y="1337388"/>
            <a:ext cx="797632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 lvl="8"/>
            <a:r>
              <a:rPr/>
              <a:t>두 가지 사용 방식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  <a:p>
            <a:pPr lvl="6"/>
            <a:r>
              <a:rPr/>
              <a:t>코드를 요청하는 프롬프트보다 사실은 버튼을 배치하고 그 버튼의 동작을 구상하는 것이 훨씬 중요하다.</a:t>
            </a:r>
          </a:p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950803"/>
            <a:ext cx="7982129" cy="171045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 lvl="6"/>
            <a:r>
              <a:rPr/>
              <a:t>사실은 이미 누가 예쁘게 만들어둔 편리한 매크로가 있으니 이런 것도 할 수 있다는 걸 실습하고 참고만 하고 이쪽을 쓰도록 하자.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2584209"/>
            <a:ext cx="7982129" cy="244364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  <a:p>
            <a:pPr lvl="6"/>
            <a:r>
              <a:rPr/>
              <a:t>엑셀에 내장된 VBA는 JSON을 처리할 수 없기 때문에 VBA-JSON이라는 모듈을 설치해야 한다. GPT가 따로 언급해주지 않으면 'JSON' 모듈 설치에 관해 물어보고 시키는 대로 할 것.</a:t>
            </a:r>
          </a:p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18145"/>
            <a:ext cx="7982129" cy="3975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i="1" u="sng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 i="1" u="sng"/>
              <a:t>"해외에서 난리난 ChatGPT 신기능”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 u="sng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 u="sng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 lvl="6"/>
            <a:r>
              <a:rPr/>
              <a:t>90% 이상의 생성형 AI 관련 지식들은 유튜브를 통해 유통되고, 전파됨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아는 만큼 쓰는 ChatGPT</dc:title>
  <dc:creator>배문형</dc:creator>
  <cp:lastModifiedBy>문형 배</cp:lastModifiedBy>
  <cp:revision>97</cp:revision>
  <dcterms:created xsi:type="dcterms:W3CDTF">2024-02-09T18:46:30Z</dcterms:created>
  <dcterms:modified xsi:type="dcterms:W3CDTF">2025-04-17T15:00:17Z</dcterms:modified>
</cp:coreProperties>
</file>